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96" r:id="rId2"/>
    <p:sldId id="256" r:id="rId3"/>
    <p:sldId id="277" r:id="rId4"/>
    <p:sldId id="278" r:id="rId5"/>
    <p:sldId id="279" r:id="rId6"/>
    <p:sldId id="280" r:id="rId7"/>
    <p:sldId id="286" r:id="rId8"/>
    <p:sldId id="281" r:id="rId9"/>
    <p:sldId id="288" r:id="rId10"/>
    <p:sldId id="282" r:id="rId11"/>
    <p:sldId id="287" r:id="rId12"/>
    <p:sldId id="289" r:id="rId13"/>
    <p:sldId id="293" r:id="rId14"/>
    <p:sldId id="294" r:id="rId15"/>
    <p:sldId id="295" r:id="rId16"/>
    <p:sldId id="290" r:id="rId17"/>
    <p:sldId id="291" r:id="rId18"/>
    <p:sldId id="28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050"/>
    <a:srgbClr val="691A3A"/>
    <a:srgbClr val="B34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84" d="100"/>
          <a:sy n="84" d="100"/>
        </p:scale>
        <p:origin x="83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FD3F7-D4C4-4ADD-B7C8-9F75F4AAB317}" type="datetimeFigureOut">
              <a:rPr lang="ru-RU" smtClean="0"/>
              <a:t>03.07.2024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5D351-38F7-491B-86B3-4B677D0E26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27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208297-9064-4510-89F1-5C01E2DD9A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B05E7-6E95-4A63-9C9A-4A1DCBA7A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7127D1-D3D5-4D66-A168-66301577F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93895A-4B0D-4F60-9DED-CE8F06D4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E3763-6E4E-4289-B2E9-97ECE3BB9AF6}" type="datetime1">
              <a:rPr lang="en-US" smtClean="0"/>
              <a:t>7/3/2024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23E502-2ED9-4C28-B5D3-07CEE928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9E3458-837D-4807-A617-A0F17EF0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55FDE-7923-44E0-B5C8-1971A336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FAD9F7-6B99-4A9B-80C1-4539AA523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B62157-4C81-4C6A-98D1-6DD8E14F8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C203B-1AE2-47D1-B4A7-EA62F3E246AB}" type="datetime1">
              <a:rPr lang="en-US" smtClean="0"/>
              <a:t>7/3/2024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F79AE2-3336-4474-BE36-4621D5A6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73609A-9EB6-436F-984C-4D8270E8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15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9CC9AAA-0E2D-427A-9ECF-4D2821255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9F4655-ADFC-484D-91F4-1ED3BDE9A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780469-0659-4EFD-8E37-3CA13978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8258-328C-4BA0-AFA2-48FF05094FDB}" type="datetime1">
              <a:rPr lang="en-US" smtClean="0"/>
              <a:t>7/3/2024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2FC714-C459-4A64-81EA-628B8CD0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4D98E7-F50F-4CE6-9A14-5112EAD5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6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610C12-7171-431D-AB27-D271028B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92B2CD-504A-4ABB-8107-EE706D8E3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429222-DCA8-4627-B12F-B1607C5F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F7CE3-2B1F-4A3A-83BC-8B9A69E562F8}" type="datetime1">
              <a:rPr lang="en-US" smtClean="0"/>
              <a:t>7/3/2024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8A270E-C7E6-4349-AD8A-FB0C5A65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DF3F05-593E-42EF-BDB3-564798F0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8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59827-8450-4B9C-941A-275459B0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B9632C-AD4A-48E0-8226-A146B6ADD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D9266-D8B6-425F-9145-EBA7EF80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5E5D-9958-4DA5-A0FF-D55CD8D6B5BD}" type="datetime1">
              <a:rPr lang="en-US" smtClean="0"/>
              <a:t>7/3/2024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3E5F8C-DE8E-480B-9608-A56F21C0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C095EA-28CC-42F1-ABAF-A34AF781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4ADF7-9971-4B82-813A-B86CCD2E4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4F939F-08C9-42C7-9AF2-170318209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6F0F22-B339-4C2B-ADDA-5D0EC5576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6ED319-E2B9-413E-A676-0BF3D05F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5EC1-B868-4396-9904-CCA983728350}" type="datetime1">
              <a:rPr lang="en-US" smtClean="0"/>
              <a:t>7/3/2024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58FA69-D657-4CEC-990E-6131543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B2EEA5-A3A4-45B1-92E5-341FE14F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1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E23A3-E406-43CB-A026-A5793952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2D581F-EE38-4AD9-9E1C-21A07D3A9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F38C98-B3F1-4F11-8C6B-3E96AF592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846BF3F-0F7C-4BBC-BACC-9814A69FF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4C632C5-AD79-4A6B-A9C6-37ED16C43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4BD1972-C08F-48DC-8000-77AC15999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6668-A743-4E08-9959-C1826F9144AA}" type="datetime1">
              <a:rPr lang="en-US" smtClean="0"/>
              <a:t>7/3/2024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3FA558C-E61E-4F4B-B3E4-1E152B68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083B3FA-BE6E-49AC-BC19-AF0B2701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0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CD87F-9D94-4ADD-A85C-CDB42E12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01E86D-4566-4BB3-A9B0-28BEA39C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60E-D52D-4245-93E2-2FE82C457D69}" type="datetime1">
              <a:rPr lang="en-US" smtClean="0"/>
              <a:t>7/3/2024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4CD106-39AA-46FF-B4E0-BF37602C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C8B144-7F3C-4ED0-9D39-988D5D31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9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F5E386-4989-4340-B9C1-F62B7BDA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4FF8-B427-47A1-9EE1-5DD2EFF63665}" type="datetime1">
              <a:rPr lang="en-US" smtClean="0"/>
              <a:t>7/3/2024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5FB74EF-BA70-4FEB-B098-97F8D124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CBC96F-6E92-476C-B66B-259171A5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2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A7FDD-67AA-4840-9F90-58AED7CA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0396B5-BB47-42AC-98AC-FC3128A8A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2A93B2-4D52-44FD-BD47-48E508233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498797-B58B-4B36-92BC-67332385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3E8B-4250-4FA4-864E-E432F3120738}" type="datetime1">
              <a:rPr lang="en-US" smtClean="0"/>
              <a:t>7/3/2024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FF2E32-FAF6-4BF7-95ED-FB5BFBEE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038E4F-7AF0-4371-9DA8-748C5B20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1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459D6-B36D-4354-A14A-4EA5C138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04CC2B-D1FC-48F3-AACA-0C5D6455D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CC4930-FC90-4CDB-8963-7E5BEF17B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EAB307-35C8-4E10-BA41-8C6B09F5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229-F9BF-47D7-B93A-92E8C2F22A6B}" type="datetime1">
              <a:rPr lang="en-US" smtClean="0"/>
              <a:t>7/3/2024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FF3446-8CCC-4CEB-927E-C1098BF6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9B2961-3DE9-436B-A407-4F574564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0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2BB89B-2243-42BD-B28E-38AA77876F7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44307-9ECE-4F64-BCAF-634B763B2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00B435-0BF0-4309-A44E-2882FAF79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AC073E-8841-4204-8F20-DF3C157D0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EBCE0-25AB-48F3-A63C-3186270C0DCA}" type="datetime1">
              <a:rPr lang="en-US" smtClean="0"/>
              <a:t>7/3/2024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18ABB9-9636-45AA-A310-B1143C093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3339A5-9508-44CB-B7CB-71444A9C8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5FF7-451F-43F4-90A9-DE9806325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/>
          <p:cNvSpPr txBox="1"/>
          <p:nvPr/>
        </p:nvSpPr>
        <p:spPr>
          <a:xfrm>
            <a:off x="3359883" y="692883"/>
            <a:ext cx="5472235" cy="5472235"/>
          </a:xfrm>
          <a:prstGeom prst="rect">
            <a:avLst/>
          </a:prstGeom>
          <a:noFill/>
        </p:spPr>
        <p:txBody>
          <a:bodyPr spcFirstLastPara="1" wrap="none" numCol="1" rtlCol="0">
            <a:prstTxWarp prst="textCircl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   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ГОСУДАРСТВЕННОЕ ОБРАЗОВАТЕЛЬНОЕ УЧРЕЖДЕНИЕ 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|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    ПРИДНЕСТРОВСКИЙ ГОСУДАРСТВЕННЫЙ УНИВЕРСИТЕТ ИМ. Т.Г. ШЕВЧЕНКО   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|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    РЫБНИЦКИЙ ФИЛИАЛ  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rPr>
              <a:t>|</a:t>
            </a:r>
            <a:endParaRPr lang="ru-RU" sz="2000" dirty="0">
              <a:solidFill>
                <a:schemeClr val="tx2">
                  <a:lumMod val="75000"/>
                </a:schemeClr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pic>
        <p:nvPicPr>
          <p:cNvPr id="8" name="Picture 2" descr="C:\Users\Анастасия\Desktop\лог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75" y="1318048"/>
            <a:ext cx="2580056" cy="258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Анастасия\Desktop\лог текст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975" y="4207283"/>
            <a:ext cx="2340060" cy="113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10</a:t>
            </a:fld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532592" y="224651"/>
            <a:ext cx="56114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Архитектура сайта портфолио </a:t>
            </a:r>
            <a:endParaRPr lang="ru-RU" sz="3000" b="1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42238" y="799948"/>
            <a:ext cx="9388586" cy="572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11</a:t>
            </a:fld>
            <a:endParaRPr 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2261323" y="0"/>
            <a:ext cx="7669353" cy="504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Диаграмма вариантов использования админ панели.</a:t>
            </a:r>
            <a:endParaRPr lang="ru-RU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65906" y="713064"/>
            <a:ext cx="8660186" cy="57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2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12</a:t>
            </a:fld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1046185" y="2397948"/>
            <a:ext cx="29416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Структура базы данных сайта портфолио </a:t>
            </a:r>
            <a:endParaRPr lang="ru-RU" sz="32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262" y="500187"/>
            <a:ext cx="7284700" cy="56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13</a:t>
            </a:fld>
            <a:endParaRPr lang="en-US"/>
          </a:p>
        </p:txBody>
      </p:sp>
      <p:pic>
        <p:nvPicPr>
          <p:cNvPr id="8194" name="Picture 2" descr="https://i0.wp.com/scrumtrek.ru/blog/wp-content/uploads/2020/08/Screenshot-2020-08-07-at-09.39.54.png?resize=640%2C211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02" y="881517"/>
            <a:ext cx="7883606" cy="259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138176" y="1324128"/>
            <a:ext cx="10484052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840249" y="296742"/>
            <a:ext cx="53251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Пользовательские истории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56357" y="3589295"/>
            <a:ext cx="869289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Несколько пользовательских историй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разработанных для сайта портфолио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Как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пользователь, я хочу иметь возможность перейти на страницу группы, чтобы узнать об их составе и деятельности.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Как пользователь, я хочу видеть информацию о кураторе группы, включая их имя и должность.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Как пользователь, я хочу видеть личную информацию о каждом студенте, такую как имя, фотография, специализация и личные достижения.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48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14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2220408" y="246491"/>
            <a:ext cx="88102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пользовательских историй </a:t>
            </a:r>
          </a:p>
          <a:p>
            <a:pPr algn="ctr"/>
            <a:r>
              <a:rPr lang="ru-RU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разработке сайта портфолио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23349" y="1303659"/>
            <a:ext cx="97304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Как пользователь, я хочу иметь возможность перейти на страницу группы, чтобы узнать об их составе и деятельности.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798654" y="2247081"/>
            <a:ext cx="5189557" cy="4284482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25540" y="2287223"/>
            <a:ext cx="4973955" cy="424434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623349" y="6277302"/>
            <a:ext cx="4364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Реализация вывода списка групп и возможность перехода на страницу определенной группы </a:t>
            </a:r>
            <a:endParaRPr lang="ru-RU" sz="1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414793" y="6474616"/>
            <a:ext cx="13954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Список групп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73531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15</a:t>
            </a:fld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1177724" y="247020"/>
            <a:ext cx="11014276" cy="48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fontAlgn="base">
              <a:lnSpc>
                <a:spcPct val="150000"/>
              </a:lnSpc>
              <a:spcAft>
                <a:spcPts val="800"/>
              </a:spcAft>
            </a:pPr>
            <a:r>
              <a:rPr lang="ru-RU" sz="1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Как пользователь, я хочу видеть информацию о кураторе группы, включая их имя и должность. </a:t>
            </a:r>
            <a:endParaRPr lang="ru-RU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2"/>
          <a:stretch>
            <a:fillRect/>
          </a:stretch>
        </p:blipFill>
        <p:spPr>
          <a:xfrm>
            <a:off x="467857" y="1079330"/>
            <a:ext cx="5585701" cy="1744891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6517608" y="1079330"/>
            <a:ext cx="4732984" cy="174489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43870" y="2833765"/>
            <a:ext cx="51165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Часть кода, реализующая вывод информации о кураторе</a:t>
            </a:r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390165" y="2833765"/>
            <a:ext cx="29878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Информация о кураторе группы</a:t>
            </a:r>
            <a:endParaRPr lang="ru-RU" sz="16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43870" y="3205290"/>
            <a:ext cx="108859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1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Как пользователь, я хочу видеть личную информацию о каждом студенте, такую как имя, фотография, специализация и личные достижения.</a:t>
            </a:r>
            <a:endParaRPr lang="ru-RU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/>
          <p:cNvPicPr/>
          <p:nvPr/>
        </p:nvPicPr>
        <p:blipFill>
          <a:blip r:embed="rId4"/>
          <a:stretch>
            <a:fillRect/>
          </a:stretch>
        </p:blipFill>
        <p:spPr>
          <a:xfrm>
            <a:off x="1457446" y="4454709"/>
            <a:ext cx="3589116" cy="1008542"/>
          </a:xfrm>
          <a:prstGeom prst="rect">
            <a:avLst/>
          </a:prstGeom>
        </p:spPr>
      </p:pic>
      <p:pic>
        <p:nvPicPr>
          <p:cNvPr id="17" name="Рисунок 16"/>
          <p:cNvPicPr/>
          <p:nvPr/>
        </p:nvPicPr>
        <p:blipFill>
          <a:blip r:embed="rId5"/>
          <a:stretch>
            <a:fillRect/>
          </a:stretch>
        </p:blipFill>
        <p:spPr>
          <a:xfrm>
            <a:off x="6684862" y="3914209"/>
            <a:ext cx="4944951" cy="222773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571958" y="5524157"/>
            <a:ext cx="3752397" cy="530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Часть кода, реализующая вывод общей информации о студенте</a:t>
            </a:r>
            <a:endParaRPr lang="ru-RU" sz="1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390165" y="6144515"/>
            <a:ext cx="3009222" cy="380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algn="ctr" fontAlgn="base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информация о студенте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55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16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81" y="914400"/>
            <a:ext cx="5492535" cy="263902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650657" y="138242"/>
            <a:ext cx="7971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Пользовательский интерфейс сайта портфолио </a:t>
            </a:r>
            <a:endParaRPr lang="ru-RU" sz="2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891" y="2782969"/>
            <a:ext cx="6279599" cy="357338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046741" y="3553428"/>
            <a:ext cx="2257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Главная страница сайта</a:t>
            </a:r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679827" y="2233914"/>
            <a:ext cx="290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Страница со списком групп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111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17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118" y="266219"/>
            <a:ext cx="7808535" cy="185054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1" y="2213701"/>
            <a:ext cx="7642919" cy="450777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084572" y="3928978"/>
            <a:ext cx="39685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Административный интерфейс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22307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740457" y="460145"/>
            <a:ext cx="3235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36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28925" y="984909"/>
            <a:ext cx="1027446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630555" algn="l"/>
              </a:tabLst>
            </a:pP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выполнения </a:t>
            </a:r>
            <a:r>
              <a:rPr lang="ru-RU" sz="2800" spc="3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выпускной квалификационной работы</a:t>
            </a: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поставленная цель была </a:t>
            </a:r>
            <a:r>
              <a:rPr lang="ru-RU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достигнута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решены.</a:t>
            </a:r>
            <a:endParaRPr lang="ru-RU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630555" algn="l"/>
              </a:tabLst>
            </a:pP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42" name="Picture 18" descr="Технология ноутбука со смартфоном и выпускной крышкой">
            <a:extLst>
              <a:ext uri="{FF2B5EF4-FFF2-40B4-BE49-F238E27FC236}">
                <a16:creationId xmlns:a16="http://schemas.microsoft.com/office/drawing/2014/main" id="{6B503DBA-8E9B-416F-8941-723415DB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05" y="2674806"/>
            <a:ext cx="3271706" cy="327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3F1FC7C-81EC-42B5-B8AA-F63CB689F30B}"/>
              </a:ext>
            </a:extLst>
          </p:cNvPr>
          <p:cNvSpPr/>
          <p:nvPr/>
        </p:nvSpPr>
        <p:spPr>
          <a:xfrm>
            <a:off x="1428925" y="2176303"/>
            <a:ext cx="56346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2800" spc="3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защиту выносится: 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2800" spc="3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– портфолио студентов кафедры информатики и программной инженерии</a:t>
            </a:r>
          </a:p>
        </p:txBody>
      </p:sp>
    </p:spTree>
    <p:extLst>
      <p:ext uri="{BB962C8B-B14F-4D97-AF65-F5344CB8AC3E}">
        <p14:creationId xmlns:p14="http://schemas.microsoft.com/office/powerpoint/2010/main" val="4828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19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589995" y="2729179"/>
            <a:ext cx="50206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Спасибо за внимание!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9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FBD038-0C1F-4F6E-9BE5-EFF611F75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712" y="1107608"/>
            <a:ext cx="7446135" cy="2811490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rgbClr val="B34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solidFill>
                  <a:srgbClr val="B3403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ВЫПУСКНАЯ КВАЛИФИКАЦИОННАЯ РАБОТА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САЙТА ПОРТФОЛИО СТУДЕНТОВ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КАФЕДРЫ»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dirty="0">
              <a:solidFill>
                <a:srgbClr val="B3403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D201E7-2630-44F7-B133-B0495E21D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3289" y="3515445"/>
            <a:ext cx="4418026" cy="30560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курса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направления «Программная инженерия»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профиля «Разработка программно-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систем»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Глимбовская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Ирина Игоревна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старший преподаватель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Глазов Анатолий Борисович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41797" y="528087"/>
            <a:ext cx="91311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ПРИДНЕСТРОВСКИЙ ГОСУДАРСТВЕННЫЙ УНИВЕРСИТЕТ ИМ. Т.Г. ШЕВЧЕНКО</a:t>
            </a:r>
          </a:p>
          <a:p>
            <a:pPr algn="ctr"/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Рыбницкий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филиал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i="1" dirty="0">
                <a:latin typeface="Times New Roman" pitchFamily="18" charset="0"/>
                <a:cs typeface="Times New Roman" pitchFamily="18" charset="0"/>
              </a:rPr>
              <a:t>Кафедра информатики и программной инженерии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975538" y="6386779"/>
            <a:ext cx="163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Рыбница, 2024</a:t>
            </a:r>
          </a:p>
        </p:txBody>
      </p:sp>
    </p:spTree>
    <p:extLst>
      <p:ext uri="{BB962C8B-B14F-4D97-AF65-F5344CB8AC3E}">
        <p14:creationId xmlns:p14="http://schemas.microsoft.com/office/powerpoint/2010/main" val="31134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3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1014984" y="1170828"/>
            <a:ext cx="104890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выпускной квалификационной работы бакалавра (ВКРБ) заключается в необходимости создания эффективного инструмента для демонстрации профессиональных достижений студентов и улучшения взаимодействия с преподавателями. 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108340" y="524497"/>
            <a:ext cx="27590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899920" y="3367316"/>
            <a:ext cx="585216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429" y="3415488"/>
            <a:ext cx="3137303" cy="315275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400630" y="3316889"/>
            <a:ext cx="59675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Объектом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ВКРБ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портфолио, содержащее разнообразные документы и работы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 демонстрируют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профессиональные достижения автора.</a:t>
            </a:r>
          </a:p>
          <a:p>
            <a:pPr algn="just">
              <a:lnSpc>
                <a:spcPct val="150000"/>
              </a:lnSpc>
              <a:tabLst>
                <a:tab pos="357188" algn="l"/>
              </a:tabLst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Предметом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ВКРБ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веб сайт портфолио о студенте.</a:t>
            </a:r>
          </a:p>
        </p:txBody>
      </p:sp>
    </p:spTree>
    <p:extLst>
      <p:ext uri="{BB962C8B-B14F-4D97-AF65-F5344CB8AC3E}">
        <p14:creationId xmlns:p14="http://schemas.microsoft.com/office/powerpoint/2010/main" val="42316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4</a:t>
            </a:fld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1301061" y="978627"/>
            <a:ext cx="9535885" cy="135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0215" algn="just">
              <a:lnSpc>
                <a:spcPct val="150000"/>
              </a:lnSpc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ВКРБ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разработка современного и функционального веб-сайта портфолио специально для студентов кафедры информатики и программной инженерии.</a:t>
            </a:r>
            <a:endParaRPr lang="ru-RU" sz="19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05584" y="393852"/>
            <a:ext cx="9204960" cy="46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dirty="0">
              <a:effectLst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444494" y="272474"/>
            <a:ext cx="3523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ru-RU" sz="3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724024" y="2334191"/>
            <a:ext cx="10258426" cy="403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9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</a:t>
            </a:r>
            <a:r>
              <a:rPr lang="ru-RU" sz="19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ВКРБ</a:t>
            </a:r>
            <a:r>
              <a:rPr lang="ru-RU" sz="1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которые необходимо решить для реализации сайта портфолио для студентов: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исследование и анализ предметной области: изучить понятие электронного портфолио, его особенности формирования.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сравнительный анализ функционала, структуры нескольких электронных портфолио различных учебных заведений и образовательных программ.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архитектуру веб-сайта портфолио и структуру базы данных веб-сайта портфолио.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метод </a:t>
            </a:r>
            <a:r>
              <a:rPr lang="en-US" sz="19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agiel</a:t>
            </a:r>
            <a:r>
              <a:rPr lang="en-US" sz="1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внедрить его в разработку сайта-портфолио.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</a:t>
            </a:r>
            <a:r>
              <a:rPr lang="ru-RU" sz="190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</a:t>
            </a:r>
            <a:r>
              <a:rPr lang="ru-RU" sz="1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пользовательского интерфейса и серверной части сайта.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1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тестирование программного продукта.</a:t>
            </a:r>
          </a:p>
        </p:txBody>
      </p:sp>
    </p:spTree>
    <p:extLst>
      <p:ext uri="{BB962C8B-B14F-4D97-AF65-F5344CB8AC3E}">
        <p14:creationId xmlns:p14="http://schemas.microsoft.com/office/powerpoint/2010/main" val="57090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5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2943550" y="116375"/>
            <a:ext cx="7087581" cy="11115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15000"/>
              </a:lnSpc>
              <a:spcAft>
                <a:spcPts val="0"/>
              </a:spcAft>
            </a:pP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Электронное портфолио: </a:t>
            </a:r>
          </a:p>
          <a:p>
            <a:pPr lvl="1" algn="ctr">
              <a:lnSpc>
                <a:spcPct val="115000"/>
              </a:lnSpc>
              <a:spcAft>
                <a:spcPts val="0"/>
              </a:spcAft>
            </a:pP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понятие, особенности формирования</a:t>
            </a:r>
            <a:endParaRPr lang="ru-RU" sz="3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357990" y="1440726"/>
            <a:ext cx="102586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Портфолио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(итал. </a:t>
            </a:r>
            <a:r>
              <a:rPr lang="ru-RU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portfolio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‒ портфель, папка для документов) ‒ собрание образцов работ, фотографий, дающих представление о предлагаемых услугах организации (фирмы) или специалиста (модель, фотограф, дизайнер, архитектор и т. д.)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25058"/>
              </p:ext>
            </p:extLst>
          </p:nvPr>
        </p:nvGraphicFramePr>
        <p:xfrm>
          <a:off x="2568382" y="2761488"/>
          <a:ext cx="7837915" cy="370871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959269">
                  <a:extLst>
                    <a:ext uri="{9D8B030D-6E8A-4147-A177-3AD203B41FA5}">
                      <a16:colId xmlns:a16="http://schemas.microsoft.com/office/drawing/2014/main" val="183836140"/>
                    </a:ext>
                  </a:extLst>
                </a:gridCol>
                <a:gridCol w="1959269">
                  <a:extLst>
                    <a:ext uri="{9D8B030D-6E8A-4147-A177-3AD203B41FA5}">
                      <a16:colId xmlns:a16="http://schemas.microsoft.com/office/drawing/2014/main" val="3905541538"/>
                    </a:ext>
                  </a:extLst>
                </a:gridCol>
                <a:gridCol w="1959269">
                  <a:extLst>
                    <a:ext uri="{9D8B030D-6E8A-4147-A177-3AD203B41FA5}">
                      <a16:colId xmlns:a16="http://schemas.microsoft.com/office/drawing/2014/main" val="112846612"/>
                    </a:ext>
                  </a:extLst>
                </a:gridCol>
                <a:gridCol w="1960108">
                  <a:extLst>
                    <a:ext uri="{9D8B030D-6E8A-4147-A177-3AD203B41FA5}">
                      <a16:colId xmlns:a16="http://schemas.microsoft.com/office/drawing/2014/main" val="3493358512"/>
                    </a:ext>
                  </a:extLst>
                </a:gridCol>
              </a:tblGrid>
              <a:tr h="3517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 портфолио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Достоинства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Недостатки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 anchor="ctr"/>
                </a:tc>
                <a:extLst>
                  <a:ext uri="{0D108BD9-81ED-4DB2-BD59-A6C34878D82A}">
                    <a16:rowId xmlns:a16="http://schemas.microsoft.com/office/drawing/2014/main" val="2662287113"/>
                  </a:ext>
                </a:extLst>
              </a:tr>
              <a:tr h="10553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Печатное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Распечатанное и собранное в папку портфолио.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Удобно на собеседовании, можно дополнить сертификатами и рекомендациями.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Могут потеряться документы, сложно восстанавливать.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extLst>
                  <a:ext uri="{0D108BD9-81ED-4DB2-BD59-A6C34878D82A}">
                    <a16:rowId xmlns:a16="http://schemas.microsoft.com/office/drawing/2014/main" val="3126019958"/>
                  </a:ext>
                </a:extLst>
              </a:tr>
              <a:tr h="10553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Электронное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Хранится в облаке или на флешке, доступно с разных устройств.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 безопасность, можно ограничить доступ.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 несовместимость файлов на другом компьютере.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extLst>
                  <a:ext uri="{0D108BD9-81ED-4DB2-BD59-A6C34878D82A}">
                    <a16:rowId xmlns:a16="http://schemas.microsoft.com/office/drawing/2014/main" val="2805441448"/>
                  </a:ext>
                </a:extLst>
              </a:tr>
              <a:tr h="10553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Онлайн-портфолио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Создано на сайте, содержит ссылки, тексты, видео.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Легко просматривать онлайн, HR-менеджер может сразу скачать нужные файлы.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Зависимость от работы интернета и сервера сайта.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61" marR="65361" marT="0" marB="0"/>
                </a:tc>
                <a:extLst>
                  <a:ext uri="{0D108BD9-81ED-4DB2-BD59-A6C34878D82A}">
                    <a16:rowId xmlns:a16="http://schemas.microsoft.com/office/drawing/2014/main" val="2541935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30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6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2359988" y="0"/>
            <a:ext cx="7186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существующих онлайн-портфолио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7" y="704091"/>
            <a:ext cx="5701104" cy="2627361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6598799" y="3471680"/>
            <a:ext cx="5451310" cy="309168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3372188"/>
            <a:ext cx="6096000" cy="2802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</a:t>
            </a:r>
            <a:r>
              <a:rPr lang="ru-RU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 класса КГБОУ «Алтайская общеобразовательная школа-интернат»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135143" y="6563360"/>
            <a:ext cx="3092257" cy="280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HSE UNIVERSITY ART AND DESIGN</a:t>
            </a: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744501"/>
              </p:ext>
            </p:extLst>
          </p:nvPr>
        </p:nvGraphicFramePr>
        <p:xfrm>
          <a:off x="5933440" y="695174"/>
          <a:ext cx="6116669" cy="237985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215903514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2410699313"/>
                    </a:ext>
                  </a:extLst>
                </a:gridCol>
                <a:gridCol w="1444702">
                  <a:extLst>
                    <a:ext uri="{9D8B030D-6E8A-4147-A177-3AD203B41FA5}">
                      <a16:colId xmlns:a16="http://schemas.microsoft.com/office/drawing/2014/main" val="296506984"/>
                    </a:ext>
                  </a:extLst>
                </a:gridCol>
                <a:gridCol w="1552847">
                  <a:extLst>
                    <a:ext uri="{9D8B030D-6E8A-4147-A177-3AD203B41FA5}">
                      <a16:colId xmlns:a16="http://schemas.microsoft.com/office/drawing/2014/main" val="3951552766"/>
                    </a:ext>
                  </a:extLst>
                </a:gridCol>
              </a:tblGrid>
              <a:tr h="1462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Сайт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Описание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Достоинства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Недостатки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1581861"/>
                  </a:ext>
                </a:extLst>
              </a:tr>
              <a:tr h="2047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Сайт 8 класса КГБОУ «Алтайская общеобразовательная школа – интернат»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Основное назначение - предоставление статичной информации о классах, фотографии учащихся и контактные данные учителей.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Простота использования и навигации. - Удобство для родителей, учащихся и учителей при поиске информации о конкретном классе.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Ограниченный функционал, предназначенный в основном для представления статичной информации. Отсутствие персонализации и возможности для студентов создавать и управлять своими профессиональными портфолио.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0788006"/>
                  </a:ext>
                </a:extLst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865766"/>
              </p:ext>
            </p:extLst>
          </p:nvPr>
        </p:nvGraphicFramePr>
        <p:xfrm>
          <a:off x="559279" y="4353315"/>
          <a:ext cx="5913120" cy="221004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321778">
                  <a:extLst>
                    <a:ext uri="{9D8B030D-6E8A-4147-A177-3AD203B41FA5}">
                      <a16:colId xmlns:a16="http://schemas.microsoft.com/office/drawing/2014/main" val="1651830935"/>
                    </a:ext>
                  </a:extLst>
                </a:gridCol>
                <a:gridCol w="1500548">
                  <a:extLst>
                    <a:ext uri="{9D8B030D-6E8A-4147-A177-3AD203B41FA5}">
                      <a16:colId xmlns:a16="http://schemas.microsoft.com/office/drawing/2014/main" val="3549353095"/>
                    </a:ext>
                  </a:extLst>
                </a:gridCol>
                <a:gridCol w="1589622">
                  <a:extLst>
                    <a:ext uri="{9D8B030D-6E8A-4147-A177-3AD203B41FA5}">
                      <a16:colId xmlns:a16="http://schemas.microsoft.com/office/drawing/2014/main" val="989257474"/>
                    </a:ext>
                  </a:extLst>
                </a:gridCol>
                <a:gridCol w="1501172">
                  <a:extLst>
                    <a:ext uri="{9D8B030D-6E8A-4147-A177-3AD203B41FA5}">
                      <a16:colId xmlns:a16="http://schemas.microsoft.com/office/drawing/2014/main" val="54033616"/>
                    </a:ext>
                  </a:extLst>
                </a:gridCol>
              </a:tblGrid>
              <a:tr h="1462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Сайт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Описание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Достоинства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Недостатки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3956697"/>
                  </a:ext>
                </a:extLst>
              </a:tr>
              <a:tr h="2047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Студенческое портфолио </a:t>
                      </a:r>
                      <a:r>
                        <a:rPr lang="en-US" sz="1050">
                          <a:effectLst/>
                        </a:rPr>
                        <a:t>HSE UNIVERSITY ART AND DESIGN</a:t>
                      </a:r>
                      <a:endParaRPr lang="ru-RU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Предназначен для учебных и карьерных целей студентов, позволяя им демонстрировать свои проекты, публикации и курсы.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Обширный функционал и возможность интеграции с академическими и профессиональными аккаунтами студентов.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Удобный интерфейс и навигация, а также персонализация профиля для студентов.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Возможные ограничения доступа к функционалу в зависимости от прав доступа и политики университета.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Не всегда доступно для использования студентами других университетов или образовательных учреждений.</a:t>
                      </a:r>
                      <a:endParaRPr lang="ru-RU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5007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61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7</a:t>
            </a:fld>
            <a:endParaRPr lang="en-US"/>
          </a:p>
        </p:txBody>
      </p:sp>
      <p:pic>
        <p:nvPicPr>
          <p:cNvPr id="3" name="Рисунок 2"/>
          <p:cNvPicPr/>
          <p:nvPr/>
        </p:nvPicPr>
        <p:blipFill>
          <a:blip r:embed="rId2"/>
          <a:stretch>
            <a:fillRect/>
          </a:stretch>
        </p:blipFill>
        <p:spPr>
          <a:xfrm>
            <a:off x="558480" y="2961315"/>
            <a:ext cx="5070475" cy="3384550"/>
          </a:xfrm>
          <a:prstGeom prst="rect">
            <a:avLst/>
          </a:prstGeom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10960" y="247650"/>
            <a:ext cx="5414359" cy="3369310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88010"/>
              </p:ext>
            </p:extLst>
          </p:nvPr>
        </p:nvGraphicFramePr>
        <p:xfrm>
          <a:off x="5887719" y="3951772"/>
          <a:ext cx="6116669" cy="23798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1847608768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2870907311"/>
                    </a:ext>
                  </a:extLst>
                </a:gridCol>
                <a:gridCol w="1444702">
                  <a:extLst>
                    <a:ext uri="{9D8B030D-6E8A-4147-A177-3AD203B41FA5}">
                      <a16:colId xmlns:a16="http://schemas.microsoft.com/office/drawing/2014/main" val="21889242"/>
                    </a:ext>
                  </a:extLst>
                </a:gridCol>
                <a:gridCol w="1552847">
                  <a:extLst>
                    <a:ext uri="{9D8B030D-6E8A-4147-A177-3AD203B41FA5}">
                      <a16:colId xmlns:a16="http://schemas.microsoft.com/office/drawing/2014/main" val="285814379"/>
                    </a:ext>
                  </a:extLst>
                </a:gridCol>
              </a:tblGrid>
              <a:tr h="1462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Сайт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Описание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Достоинства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Недостатки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889351"/>
                  </a:ext>
                </a:extLst>
              </a:tr>
              <a:tr h="2047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Портфолио студентов </a:t>
                      </a:r>
                      <a:r>
                        <a:rPr lang="en-US" sz="1050" dirty="0">
                          <a:effectLst/>
                        </a:rPr>
                        <a:t>ITEA ONLINE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Предоставляет возможность загружать проекты, описывать опыт и взаимодействовать с другими студентами и преподавателями.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Особый фокус на IT-навыках и проектах, что актуально для студентов, интересующихся программированием и разработкой. Возможность взаимодействия и обмена опытом с другими студентами и преподавателями школы.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Ограниченный функционал по сравнению с более универсальными портфолио-платформами.  Возможные ограничения доступа для студентов, не обучающихся в этой школе.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2082457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00898"/>
              </p:ext>
            </p:extLst>
          </p:nvPr>
        </p:nvGraphicFramePr>
        <p:xfrm>
          <a:off x="127000" y="247650"/>
          <a:ext cx="6116669" cy="255105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1847608768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2870907311"/>
                    </a:ext>
                  </a:extLst>
                </a:gridCol>
                <a:gridCol w="1444702">
                  <a:extLst>
                    <a:ext uri="{9D8B030D-6E8A-4147-A177-3AD203B41FA5}">
                      <a16:colId xmlns:a16="http://schemas.microsoft.com/office/drawing/2014/main" val="21889242"/>
                    </a:ext>
                  </a:extLst>
                </a:gridCol>
                <a:gridCol w="1552847">
                  <a:extLst>
                    <a:ext uri="{9D8B030D-6E8A-4147-A177-3AD203B41FA5}">
                      <a16:colId xmlns:a16="http://schemas.microsoft.com/office/drawing/2014/main" val="285814379"/>
                    </a:ext>
                  </a:extLst>
                </a:gridCol>
              </a:tblGrid>
              <a:tr h="1462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Сайт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Описание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Достоинства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Недостатки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889351"/>
                  </a:ext>
                </a:extLst>
              </a:tr>
              <a:tr h="20472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Сайт Лицея №144 Санкт –Петербурга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Содержит ссылки на сайты различных классов, где публикуется информация о расписании, домашних заданиях, фотографиях и других материалах.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Инструмент для коммуникации и информирования участников образовательного процесса. Позволяет классам создать собственные виртуальные пространства для общения и обмена информацией.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50" dirty="0">
                          <a:effectLst/>
                        </a:rPr>
                        <a:t>Ограниченный функционал, приспособленный в основном для коммуникации и информирования, а не для представления профессиональных достижений.  Отсутствие персонализации и индивидуального подхода для студентов в создании и управлении своими портфолио.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2082457"/>
                  </a:ext>
                </a:extLst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1651560" y="6508481"/>
            <a:ext cx="2884316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Сайт п</a:t>
            </a:r>
            <a:r>
              <a:rPr lang="ru-RU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ортфолио студентов </a:t>
            </a:r>
            <a:r>
              <a:rPr lang="en-US" sz="1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ITEA ONLINE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963131" y="3605391"/>
            <a:ext cx="2602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Сайт </a:t>
            </a:r>
            <a:r>
              <a:rPr lang="ru-RU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Лицея №144 Санкт-Петербурга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3702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8</a:t>
            </a:fld>
            <a:endParaRPr lang="en-US"/>
          </a:p>
        </p:txBody>
      </p:sp>
      <p:sp>
        <p:nvSpPr>
          <p:cNvPr id="5" name="Прямоугольник 4"/>
          <p:cNvSpPr/>
          <p:nvPr/>
        </p:nvSpPr>
        <p:spPr>
          <a:xfrm>
            <a:off x="1722119" y="884310"/>
            <a:ext cx="9743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Исходя из анализа аналогов было решено реализовать некоторые функции, которые отсутствуют на сайтах аналогах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353711"/>
              </p:ext>
            </p:extLst>
          </p:nvPr>
        </p:nvGraphicFramePr>
        <p:xfrm>
          <a:off x="749808" y="2006565"/>
          <a:ext cx="11256263" cy="46009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749">
                  <a:extLst>
                    <a:ext uri="{9D8B030D-6E8A-4147-A177-3AD203B41FA5}">
                      <a16:colId xmlns:a16="http://schemas.microsoft.com/office/drawing/2014/main" val="1239064826"/>
                    </a:ext>
                  </a:extLst>
                </a:gridCol>
                <a:gridCol w="1546371">
                  <a:extLst>
                    <a:ext uri="{9D8B030D-6E8A-4147-A177-3AD203B41FA5}">
                      <a16:colId xmlns:a16="http://schemas.microsoft.com/office/drawing/2014/main" val="2871002599"/>
                    </a:ext>
                  </a:extLst>
                </a:gridCol>
                <a:gridCol w="1937339">
                  <a:extLst>
                    <a:ext uri="{9D8B030D-6E8A-4147-A177-3AD203B41FA5}">
                      <a16:colId xmlns:a16="http://schemas.microsoft.com/office/drawing/2014/main" val="2627792272"/>
                    </a:ext>
                  </a:extLst>
                </a:gridCol>
                <a:gridCol w="1504364">
                  <a:extLst>
                    <a:ext uri="{9D8B030D-6E8A-4147-A177-3AD203B41FA5}">
                      <a16:colId xmlns:a16="http://schemas.microsoft.com/office/drawing/2014/main" val="3670071708"/>
                    </a:ext>
                  </a:extLst>
                </a:gridCol>
                <a:gridCol w="1648406">
                  <a:extLst>
                    <a:ext uri="{9D8B030D-6E8A-4147-A177-3AD203B41FA5}">
                      <a16:colId xmlns:a16="http://schemas.microsoft.com/office/drawing/2014/main" val="2235107616"/>
                    </a:ext>
                  </a:extLst>
                </a:gridCol>
                <a:gridCol w="1695505">
                  <a:extLst>
                    <a:ext uri="{9D8B030D-6E8A-4147-A177-3AD203B41FA5}">
                      <a16:colId xmlns:a16="http://schemas.microsoft.com/office/drawing/2014/main" val="3917385473"/>
                    </a:ext>
                  </a:extLst>
                </a:gridCol>
                <a:gridCol w="1224529">
                  <a:extLst>
                    <a:ext uri="{9D8B030D-6E8A-4147-A177-3AD203B41FA5}">
                      <a16:colId xmlns:a16="http://schemas.microsoft.com/office/drawing/2014/main" val="56325621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Сайт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Простота использования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Индивидуализация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Функционал поиска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Электронные портфолио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Интеграция с другими системами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Обратная связь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extLst>
                  <a:ext uri="{0D108BD9-81ED-4DB2-BD59-A6C34878D82A}">
                    <a16:rowId xmlns:a16="http://schemas.microsoft.com/office/drawing/2014/main" val="218883277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Сайт студентов группы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972438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Сайт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класса КГБОУ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4689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Сайт 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1400" i="1" dirty="0" smtClean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HSE UNIVERSITY ART AND DESIGN</a:t>
                      </a:r>
                      <a:r>
                        <a:rPr lang="en-US" sz="1400" b="1" dirty="0" smtClean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”</a:t>
                      </a:r>
                      <a:endParaRPr lang="ru-RU" sz="14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243092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Сайт п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ортфолио студентов </a:t>
                      </a:r>
                      <a:r>
                        <a:rPr lang="en-US" sz="1400" i="1" dirty="0" smtClean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ITEA ONLINE</a:t>
                      </a:r>
                      <a:endParaRPr lang="ru-RU" sz="14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728506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Сайт </a:t>
                      </a:r>
                      <a:r>
                        <a:rPr lang="ru-RU" sz="1400" dirty="0" smtClean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Лицея №144 Санкт-Петербурга</a:t>
                      </a:r>
                      <a:endParaRPr lang="ru-RU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" marR="7018" marT="7018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13545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5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5FF7-451F-43F4-90A9-DE9806325E94}" type="slidenum">
              <a:rPr lang="en-US" smtClean="0"/>
              <a:t>9</a:t>
            </a:fld>
            <a:endParaRPr 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2212535" y="315491"/>
            <a:ext cx="8173328" cy="669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Выбор средств реализации сайта портфолио</a:t>
            </a:r>
            <a:endParaRPr lang="ru-RU" sz="2800" b="1" dirty="0">
              <a:solidFill>
                <a:srgbClr val="2E74B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 descr="IT12A01: FUNDAMENTALS OF PYTHON PROGRAMMING (SF) (SYNCHRONOUS E-LEARNING) -  NTUC LearningHub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017" y="1379591"/>
            <a:ext cx="2881701" cy="162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Приложения в Google Play – Learn Flask Tuto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561" y="3613151"/>
            <a:ext cx="2367278" cy="23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Руководство по SQLite: настраиваем и учимся работать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94" y="4584785"/>
            <a:ext cx="3521894" cy="166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SS | Викии Вики | Fandom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775" y="1604832"/>
            <a:ext cx="1559432" cy="2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Что такое HTML и зачем он нужен - База Знаний Timeweb Community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854" y="1669998"/>
            <a:ext cx="3060101" cy="153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30" y="2667573"/>
            <a:ext cx="3142462" cy="17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9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1804</TotalTime>
  <Words>1014</Words>
  <Application>Microsoft Office PowerPoint</Application>
  <PresentationFormat>Широкоэкранный</PresentationFormat>
  <Paragraphs>170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Gotham Pro</vt:lpstr>
      <vt:lpstr>Times New Roman</vt:lpstr>
      <vt:lpstr>Wingdings</vt:lpstr>
      <vt:lpstr>Тема Office</vt:lpstr>
      <vt:lpstr>Презентация PowerPoint</vt:lpstr>
      <vt:lpstr> ВЫПУСКНАЯ КВАЛИФИКАЦИОННАЯ РАБОТА на тему: «РАЗРАБОТКА САЙТА ПОРТФОЛИО СТУДЕНТОВ КАФЕДРЫ»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Hi-tech</cp:lastModifiedBy>
  <cp:revision>103</cp:revision>
  <dcterms:created xsi:type="dcterms:W3CDTF">2020-10-04T10:38:21Z</dcterms:created>
  <dcterms:modified xsi:type="dcterms:W3CDTF">2024-07-03T06:35:37Z</dcterms:modified>
</cp:coreProperties>
</file>